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Приветствие. Главная мысль: маркетинг без измерения — это трата бюджета вслепую. Мы построили платформу, чтобы видеть результат каждого вложенного рубля.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ответ на главный страх клиента — что его обманут в отчётах.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Финал: конкретное предложение следующего шага. Не «подумайте», а «покажем на вашем проекте».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 давить на боль, а показать: это норма рынка. Дальше — как мы это решаем.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Ключевая мысль слайда: мы не сдаём стратегию как документ — мы её ведём.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Подчеркнуть: это не готовый шаблон с рынка, а наша разработка. Значит, дорабатываем под задачу клиента.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Показать телефон: клиент заходит сам, когда захочет. Это снимает вопрос доверия — данные не пересказываются, а показываются.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Показать: это наш инструмент. Клиенту не обязательно в нём разбираться — для него есть кабинет. Но данные одни и те же.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Главный слайд для доверия: клиент видит ровно то же, что мы. Экраны показаны на демо-данных.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Пробежаться быстро. Акцент — на разделе AI: он объясняет цифры клиенту без нас.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Негатив — самое ценное. Один вовремя замеченный отзыв дешевле, чем месяц потерянной репутации.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18745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СТРАТЕГИЧЕСКИЙ МАРКЕТИНГ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2286000"/>
            <a:ext cx="8595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Мы не угадываем.</a:t>
            </a:r>
            <a:endParaRPr lang="en-US" sz="4800" dirty="0"/>
          </a:p>
          <a:p>
            <a:pPr indent="0" marL="0">
              <a:lnSpc>
                <a:spcPts val="54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Мы измеряем.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914400" y="4160520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Собственная платформа аналитики KRJaizer: каждое рекламное решение</a:t>
            </a:r>
            <a:endParaRPr lang="en-US" sz="155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5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опирается на цифры, а не на ощущения. Вы видите то же, что видим мы.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914400" y="5257800"/>
            <a:ext cx="3021178" cy="402336"/>
          </a:xfrm>
          <a:prstGeom prst="roundRect">
            <a:avLst>
              <a:gd name="adj" fmla="val 5000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5257800"/>
            <a:ext cx="302117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 в реальном времени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136746" y="5257800"/>
            <a:ext cx="2428646" cy="402336"/>
          </a:xfrm>
          <a:prstGeom prst="roundRect">
            <a:avLst>
              <a:gd name="adj" fmla="val 5000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136746" y="5257800"/>
            <a:ext cx="242864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Личный кабинет клиента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766560" y="5257800"/>
            <a:ext cx="1934870" cy="402336"/>
          </a:xfrm>
          <a:prstGeom prst="roundRect">
            <a:avLst>
              <a:gd name="adj" fmla="val 5000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766560" y="5257800"/>
            <a:ext cx="193487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Отчёты в Telegram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ПРИНЦИП РАБОТЫ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Прозрачность вместо обещаний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это меняет для вас на практике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85800" y="2194560"/>
            <a:ext cx="10789920" cy="896112"/>
          </a:xfrm>
          <a:prstGeom prst="roundRect">
            <a:avLst>
              <a:gd name="adj" fmla="val 1224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005840" y="2368296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459" y="2521915"/>
            <a:ext cx="241402" cy="24140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55648" y="2331720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 видите те же данные, что и мы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755648" y="2670048"/>
            <a:ext cx="9326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Никаких «причёсанных» отчётов — доступ к живой статистике круглосуточно.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85800" y="3218688"/>
            <a:ext cx="10789920" cy="896112"/>
          </a:xfrm>
          <a:prstGeom prst="roundRect">
            <a:avLst>
              <a:gd name="adj" fmla="val 1224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1005840" y="3392424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459" y="3546043"/>
            <a:ext cx="241402" cy="24140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755648" y="3355848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Решения обоснованы цифрами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1755648" y="3694176"/>
            <a:ext cx="9326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Каждое изменение в кампании опирается на конкретные показатели.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685800" y="4242816"/>
            <a:ext cx="10789920" cy="896112"/>
          </a:xfrm>
          <a:prstGeom prst="roundRect">
            <a:avLst>
              <a:gd name="adj" fmla="val 1224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1005840" y="4416552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459" y="4570171"/>
            <a:ext cx="241402" cy="24140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755648" y="4379976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Данные остаются вашими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1755648" y="4718304"/>
            <a:ext cx="9326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Отчёты и статистика по вашим проектам доступны вам в любой момент.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685800" y="5266944"/>
            <a:ext cx="10789920" cy="896112"/>
          </a:xfrm>
          <a:prstGeom prst="roundRect">
            <a:avLst>
              <a:gd name="adj" fmla="val 1224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1005840" y="5440680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459" y="5594299"/>
            <a:ext cx="241402" cy="24140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755648" y="5404104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Связь без задержек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1755648" y="5742432"/>
            <a:ext cx="9326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в Telegram и уведомления о важных событиях.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20574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ДАВАЙТЕ НАЧНЁМ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2450592"/>
            <a:ext cx="9144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Покажем платформу</a:t>
            </a:r>
            <a:endParaRPr lang="en-US" sz="42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 вашем проекте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914400" y="411480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Подключим счётчики, настроим кабинет и передадим доступ.</a:t>
            </a:r>
            <a:endParaRPr lang="en-US" sz="15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Дальше вы наблюдаете за результатом в реальном времени.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914400" y="5138928"/>
            <a:ext cx="320040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207008" y="529437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874520" y="5358384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Подключение счётчиков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15968" y="5138928"/>
            <a:ext cx="320040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4608576" y="529437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276088" y="5358384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Настройка кабинета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717536" y="5138928"/>
            <a:ext cx="320040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8010144" y="529437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8677656" y="5358384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Передача доступа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14400" y="632764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слайдах показаны демонстрационные данные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ЗНАКОМАЯ СИТУАЦИЯ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Куда уходит рекламный бюджет?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вопроса, на которые подрядчики обычно отвечают уклончиво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85800" y="2148840"/>
            <a:ext cx="3529584" cy="3200400"/>
          </a:xfrm>
          <a:prstGeom prst="roundRect">
            <a:avLst>
              <a:gd name="adj" fmla="val 3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069848" y="2542032"/>
            <a:ext cx="749808" cy="74980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794" y="2751978"/>
            <a:ext cx="329916" cy="3299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69848" y="3456432"/>
            <a:ext cx="2788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«Реклама работает?»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069848" y="4224528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раз в месяц в виде скриншотов. Проверить невозможно — остаётся верить на слово.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4398264" y="2148840"/>
            <a:ext cx="3529584" cy="3200400"/>
          </a:xfrm>
          <a:prstGeom prst="roundRect">
            <a:avLst>
              <a:gd name="adj" fmla="val 3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782312" y="2542032"/>
            <a:ext cx="749808" cy="74980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258" y="2751978"/>
            <a:ext cx="329916" cy="32991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82312" y="3456432"/>
            <a:ext cx="2788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«Откуда пришёл клиент?»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4782312" y="4224528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Заявки есть, но какой канал их привёл — неизвестно. Бюджет распределяется наугад.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110728" y="2148840"/>
            <a:ext cx="3529584" cy="3200400"/>
          </a:xfrm>
          <a:prstGeom prst="roundRect">
            <a:avLst>
              <a:gd name="adj" fmla="val 3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494776" y="2542032"/>
            <a:ext cx="749808" cy="74980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722" y="2751978"/>
            <a:ext cx="329916" cy="32991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494776" y="3456432"/>
            <a:ext cx="2788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«Что происходит сейчас?»</a:t>
            </a:r>
            <a:endParaRPr lang="en-US" sz="1650" dirty="0"/>
          </a:p>
        </p:txBody>
      </p:sp>
      <p:sp>
        <p:nvSpPr>
          <p:cNvPr id="20" name="Text 14"/>
          <p:cNvSpPr/>
          <p:nvPr/>
        </p:nvSpPr>
        <p:spPr>
          <a:xfrm>
            <a:off x="8494776" y="4224528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устаревают на недели. Проблему замечают, когда деньги уже потрачены.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685800" y="571500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 — решения принимаются вслепую, а бюджет расходуется без обратной связи.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 ПОДХОД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Стратегия, замкнутая в цикл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этап опирается на данные предыдущего — и уточняет следующий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85800" y="2240280"/>
            <a:ext cx="2615184" cy="2487168"/>
          </a:xfrm>
          <a:prstGeom prst="roundRect">
            <a:avLst>
              <a:gd name="adj" fmla="val 4412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033272" y="24505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Shape 5"/>
          <p:cNvSpPr/>
          <p:nvPr/>
        </p:nvSpPr>
        <p:spPr>
          <a:xfrm>
            <a:off x="2441448" y="2468880"/>
            <a:ext cx="566928" cy="56692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188" y="2627620"/>
            <a:ext cx="249448" cy="2494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33272" y="307238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Стратегия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1033272" y="3493008"/>
            <a:ext cx="19751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Позиционирование, целевая аудитория, анализ конкурентов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3300984" y="3300984"/>
            <a:ext cx="310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3611880" y="2240280"/>
            <a:ext cx="2615184" cy="2487168"/>
          </a:xfrm>
          <a:prstGeom prst="roundRect">
            <a:avLst>
              <a:gd name="adj" fmla="val 4412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4" name="Text 10"/>
          <p:cNvSpPr/>
          <p:nvPr/>
        </p:nvSpPr>
        <p:spPr>
          <a:xfrm>
            <a:off x="3959352" y="24505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5" name="Shape 11"/>
          <p:cNvSpPr/>
          <p:nvPr/>
        </p:nvSpPr>
        <p:spPr>
          <a:xfrm>
            <a:off x="5367528" y="2468880"/>
            <a:ext cx="566928" cy="56692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268" y="2627620"/>
            <a:ext cx="249448" cy="2494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959352" y="307238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Запуск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3959352" y="3493008"/>
            <a:ext cx="19751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Реклама и контент по выверенным гипотезам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6227064" y="3300984"/>
            <a:ext cx="310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700" dirty="0"/>
          </a:p>
        </p:txBody>
      </p:sp>
      <p:sp>
        <p:nvSpPr>
          <p:cNvPr id="20" name="Shape 15"/>
          <p:cNvSpPr/>
          <p:nvPr/>
        </p:nvSpPr>
        <p:spPr>
          <a:xfrm>
            <a:off x="6537960" y="2240280"/>
            <a:ext cx="2615184" cy="2487168"/>
          </a:xfrm>
          <a:prstGeom prst="roundRect">
            <a:avLst>
              <a:gd name="adj" fmla="val 4412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6885432" y="24505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22" name="Shape 17"/>
          <p:cNvSpPr/>
          <p:nvPr/>
        </p:nvSpPr>
        <p:spPr>
          <a:xfrm>
            <a:off x="8293608" y="2468880"/>
            <a:ext cx="566928" cy="56692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348" y="2627620"/>
            <a:ext cx="249448" cy="24944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6885432" y="307238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Измерение</a:t>
            </a:r>
            <a:endParaRPr lang="en-US" sz="1750" dirty="0"/>
          </a:p>
        </p:txBody>
      </p:sp>
      <p:sp>
        <p:nvSpPr>
          <p:cNvPr id="25" name="Text 19"/>
          <p:cNvSpPr/>
          <p:nvPr/>
        </p:nvSpPr>
        <p:spPr>
          <a:xfrm>
            <a:off x="6885432" y="3493008"/>
            <a:ext cx="19751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Платформа фиксирует каждое действие на сайте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9153144" y="3300984"/>
            <a:ext cx="310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700" dirty="0"/>
          </a:p>
        </p:txBody>
      </p:sp>
      <p:sp>
        <p:nvSpPr>
          <p:cNvPr id="27" name="Shape 21"/>
          <p:cNvSpPr/>
          <p:nvPr/>
        </p:nvSpPr>
        <p:spPr>
          <a:xfrm>
            <a:off x="9464040" y="2240280"/>
            <a:ext cx="2615184" cy="2487168"/>
          </a:xfrm>
          <a:prstGeom prst="roundRect">
            <a:avLst>
              <a:gd name="adj" fmla="val 4412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8" name="Text 22"/>
          <p:cNvSpPr/>
          <p:nvPr/>
        </p:nvSpPr>
        <p:spPr>
          <a:xfrm>
            <a:off x="9811512" y="24505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29" name="Shape 23"/>
          <p:cNvSpPr/>
          <p:nvPr/>
        </p:nvSpPr>
        <p:spPr>
          <a:xfrm>
            <a:off x="11219688" y="2468880"/>
            <a:ext cx="566928" cy="566928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8428" y="2627620"/>
            <a:ext cx="249448" cy="249448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9811512" y="307238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Коррекция</a:t>
            </a:r>
            <a:endParaRPr lang="en-US" sz="1750" dirty="0"/>
          </a:p>
        </p:txBody>
      </p:sp>
      <p:sp>
        <p:nvSpPr>
          <p:cNvPr id="32" name="Text 25"/>
          <p:cNvSpPr/>
          <p:nvPr/>
        </p:nvSpPr>
        <p:spPr>
          <a:xfrm>
            <a:off x="9811512" y="3493008"/>
            <a:ext cx="19751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Отключаем неэффективное, усиливаем работающее</a:t>
            </a:r>
            <a:endParaRPr lang="en-US" sz="1200" dirty="0"/>
          </a:p>
        </p:txBody>
      </p:sp>
      <p:sp>
        <p:nvSpPr>
          <p:cNvPr id="33" name="Text 26"/>
          <p:cNvSpPr/>
          <p:nvPr/>
        </p:nvSpPr>
        <p:spPr>
          <a:xfrm>
            <a:off x="685800" y="51389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Цикл повторяется постоянно — стратегия не «сдаётся» один раз, а живёт и уточняется.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ИНСТРУМЕНТ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Платформа KRJaizer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Собственная разработка — мы не зависим от чужих сервисов и их ограничений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85800" y="2148840"/>
            <a:ext cx="6537960" cy="3703320"/>
          </a:xfrm>
          <a:prstGeom prst="roundRect">
            <a:avLst>
              <a:gd name="adj" fmla="val 2963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024128" y="2423160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фиксирует платформа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024128" y="2926080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506" y="3069458"/>
            <a:ext cx="225308" cy="2253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00784" y="290779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Переходы по каждому каналу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1700784" y="318211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Отдельный счётчик на баннер, ссылку, QR-код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1024128" y="3648456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506" y="3791834"/>
            <a:ext cx="225308" cy="2253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700784" y="363016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География и источники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1700784" y="390448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какого города пришёл человек и с какого сайта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1024128" y="4370832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506" y="4514210"/>
            <a:ext cx="225308" cy="22530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700784" y="435254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Яндекс Метрика внутри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1700784" y="462686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Визиты, глубина просмотра, достижение целей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1024128" y="5093208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506" y="5236586"/>
            <a:ext cx="225308" cy="22530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700784" y="50749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и тренды</a:t>
            </a:r>
            <a:endParaRPr lang="en-US" sz="1350" dirty="0"/>
          </a:p>
        </p:txBody>
      </p:sp>
      <p:sp>
        <p:nvSpPr>
          <p:cNvPr id="23" name="Text 16"/>
          <p:cNvSpPr/>
          <p:nvPr/>
        </p:nvSpPr>
        <p:spPr>
          <a:xfrm>
            <a:off x="1700784" y="53492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или спад виден сразу, а не в конце месяца</a:t>
            </a:r>
            <a:endParaRPr lang="en-US" sz="1150" dirty="0"/>
          </a:p>
        </p:txBody>
      </p:sp>
      <p:sp>
        <p:nvSpPr>
          <p:cNvPr id="24" name="Shape 17"/>
          <p:cNvSpPr/>
          <p:nvPr/>
        </p:nvSpPr>
        <p:spPr>
          <a:xfrm>
            <a:off x="7498080" y="2148840"/>
            <a:ext cx="3977640" cy="1115568"/>
          </a:xfrm>
          <a:prstGeom prst="roundRect">
            <a:avLst>
              <a:gd name="adj" fmla="val 9836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5" name="Text 18"/>
          <p:cNvSpPr/>
          <p:nvPr/>
        </p:nvSpPr>
        <p:spPr>
          <a:xfrm>
            <a:off x="7818120" y="233172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E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Круглосуточно</a:t>
            </a:r>
            <a:endParaRPr lang="en-US" sz="2000" dirty="0"/>
          </a:p>
        </p:txBody>
      </p:sp>
      <p:sp>
        <p:nvSpPr>
          <p:cNvPr id="26" name="Text 19"/>
          <p:cNvSpPr/>
          <p:nvPr/>
        </p:nvSpPr>
        <p:spPr>
          <a:xfrm>
            <a:off x="7818120" y="275234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сбор данных без пауз</a:t>
            </a:r>
            <a:endParaRPr lang="en-US" sz="1200" dirty="0"/>
          </a:p>
        </p:txBody>
      </p:sp>
      <p:sp>
        <p:nvSpPr>
          <p:cNvPr id="27" name="Shape 20"/>
          <p:cNvSpPr/>
          <p:nvPr/>
        </p:nvSpPr>
        <p:spPr>
          <a:xfrm>
            <a:off x="7498080" y="3447288"/>
            <a:ext cx="3977640" cy="1115568"/>
          </a:xfrm>
          <a:prstGeom prst="roundRect">
            <a:avLst>
              <a:gd name="adj" fmla="val 9836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8" name="Text 21"/>
          <p:cNvSpPr/>
          <p:nvPr/>
        </p:nvSpPr>
        <p:spPr>
          <a:xfrm>
            <a:off x="7818120" y="3630168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Реальное время</a:t>
            </a:r>
            <a:endParaRPr lang="en-US" sz="2000" dirty="0"/>
          </a:p>
        </p:txBody>
      </p:sp>
      <p:sp>
        <p:nvSpPr>
          <p:cNvPr id="29" name="Text 22"/>
          <p:cNvSpPr/>
          <p:nvPr/>
        </p:nvSpPr>
        <p:spPr>
          <a:xfrm>
            <a:off x="7818120" y="405079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цифры в момент запроса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7498080" y="4745736"/>
            <a:ext cx="3977640" cy="1115568"/>
          </a:xfrm>
          <a:prstGeom prst="roundRect">
            <a:avLst>
              <a:gd name="adj" fmla="val 9836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31" name="Text 24"/>
          <p:cNvSpPr/>
          <p:nvPr/>
        </p:nvSpPr>
        <p:spPr>
          <a:xfrm>
            <a:off x="7818120" y="4928616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3D9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Все каналы</a:t>
            </a:r>
            <a:endParaRPr lang="en-US" sz="2000" dirty="0"/>
          </a:p>
        </p:txBody>
      </p:sp>
      <p:sp>
        <p:nvSpPr>
          <p:cNvPr id="32" name="Text 25"/>
          <p:cNvSpPr/>
          <p:nvPr/>
        </p:nvSpPr>
        <p:spPr>
          <a:xfrm>
            <a:off x="7818120" y="534924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одном интерфейсе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ВАС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Личный кабинет заказчика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Отдельное приложение: вы заходите и видите свои цифры — без звонков и запросов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914400" y="2148840"/>
            <a:ext cx="2423160" cy="3794760"/>
          </a:xfrm>
          <a:prstGeom prst="roundRect">
            <a:avLst>
              <a:gd name="adj" fmla="val 6038"/>
            </a:avLst>
          </a:prstGeom>
          <a:solidFill>
            <a:srgbClr val="171528"/>
          </a:solidFill>
          <a:ln w="17780">
            <a:solidFill>
              <a:srgbClr val="8B5C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5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914400" y="240487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KRJAIZER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914400" y="267919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Ваши отчёты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1152144" y="3108960"/>
            <a:ext cx="1947672" cy="457200"/>
          </a:xfrm>
          <a:prstGeom prst="roundRect">
            <a:avLst>
              <a:gd name="adj" fmla="val 18000"/>
            </a:avLst>
          </a:prstGeom>
          <a:solidFill>
            <a:srgbClr val="11101C"/>
          </a:solidFill>
          <a:ln w="9525">
            <a:solidFill>
              <a:srgbClr val="2A274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298448" y="3273552"/>
            <a:ext cx="128016" cy="128016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517904" y="319125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Переходы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1152144" y="3657600"/>
            <a:ext cx="1947672" cy="457200"/>
          </a:xfrm>
          <a:prstGeom prst="roundRect">
            <a:avLst>
              <a:gd name="adj" fmla="val 18000"/>
            </a:avLst>
          </a:prstGeom>
          <a:solidFill>
            <a:srgbClr val="11101C"/>
          </a:solidFill>
          <a:ln w="9525">
            <a:solidFill>
              <a:srgbClr val="2A274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298448" y="3822192"/>
            <a:ext cx="128016" cy="128016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517904" y="373989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Реклама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1152144" y="4206240"/>
            <a:ext cx="1947672" cy="457200"/>
          </a:xfrm>
          <a:prstGeom prst="roundRect">
            <a:avLst>
              <a:gd name="adj" fmla="val 18000"/>
            </a:avLst>
          </a:prstGeom>
          <a:solidFill>
            <a:srgbClr val="11101C"/>
          </a:solidFill>
          <a:ln w="9525">
            <a:solidFill>
              <a:srgbClr val="2A274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298448" y="4370832"/>
            <a:ext cx="128016" cy="128016"/>
          </a:xfrm>
          <a:prstGeom prst="ellipse">
            <a:avLst/>
          </a:prstGeom>
          <a:solidFill>
            <a:srgbClr val="FF3D9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517904" y="428853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Контент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1152144" y="4754880"/>
            <a:ext cx="1947672" cy="457200"/>
          </a:xfrm>
          <a:prstGeom prst="roundRect">
            <a:avLst>
              <a:gd name="adj" fmla="val 18000"/>
            </a:avLst>
          </a:prstGeom>
          <a:solidFill>
            <a:srgbClr val="11101C"/>
          </a:solidFill>
          <a:ln w="9525">
            <a:solidFill>
              <a:srgbClr val="2A274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298448" y="4919472"/>
            <a:ext cx="128016" cy="128016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517904" y="483717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Продажи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1152144" y="5303520"/>
            <a:ext cx="1947672" cy="457200"/>
          </a:xfrm>
          <a:prstGeom prst="roundRect">
            <a:avLst>
              <a:gd name="adj" fmla="val 18000"/>
            </a:avLst>
          </a:prstGeom>
          <a:solidFill>
            <a:srgbClr val="11101C"/>
          </a:solidFill>
          <a:ln w="9525">
            <a:solidFill>
              <a:srgbClr val="2A274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298448" y="5468112"/>
            <a:ext cx="128016" cy="128016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517904" y="538581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Лояльность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3886200" y="2148840"/>
            <a:ext cx="7589520" cy="1170432"/>
          </a:xfrm>
          <a:prstGeom prst="roundRect">
            <a:avLst>
              <a:gd name="adj" fmla="val 937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4224528" y="2423160"/>
            <a:ext cx="621792" cy="621792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630" y="2597262"/>
            <a:ext cx="273588" cy="273588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5047488" y="2368296"/>
            <a:ext cx="6126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Всегда под рукой</a:t>
            </a:r>
            <a:endParaRPr lang="en-US" sz="1650" dirty="0"/>
          </a:p>
        </p:txBody>
      </p:sp>
      <p:sp>
        <p:nvSpPr>
          <p:cNvPr id="28" name="Text 24"/>
          <p:cNvSpPr/>
          <p:nvPr/>
        </p:nvSpPr>
        <p:spPr>
          <a:xfrm>
            <a:off x="5047488" y="2715768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Открывается с телефона как обычное приложение — устанавливать ничего не нужно.</a:t>
            </a:r>
            <a:endParaRPr lang="en-US" sz="1250" dirty="0"/>
          </a:p>
        </p:txBody>
      </p:sp>
      <p:sp>
        <p:nvSpPr>
          <p:cNvPr id="29" name="Shape 25"/>
          <p:cNvSpPr/>
          <p:nvPr/>
        </p:nvSpPr>
        <p:spPr>
          <a:xfrm>
            <a:off x="3886200" y="3474720"/>
            <a:ext cx="7589520" cy="1170432"/>
          </a:xfrm>
          <a:prstGeom prst="roundRect">
            <a:avLst>
              <a:gd name="adj" fmla="val 937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30" name="Shape 26"/>
          <p:cNvSpPr/>
          <p:nvPr/>
        </p:nvSpPr>
        <p:spPr>
          <a:xfrm>
            <a:off x="4224528" y="3749040"/>
            <a:ext cx="621792" cy="621792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3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630" y="3923142"/>
            <a:ext cx="273588" cy="273588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5047488" y="3694176"/>
            <a:ext cx="6126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Только ваши данные</a:t>
            </a:r>
            <a:endParaRPr lang="en-US" sz="1650" dirty="0"/>
          </a:p>
        </p:txBody>
      </p:sp>
      <p:sp>
        <p:nvSpPr>
          <p:cNvPr id="33" name="Text 28"/>
          <p:cNvSpPr/>
          <p:nvPr/>
        </p:nvSpPr>
        <p:spPr>
          <a:xfrm>
            <a:off x="5047488" y="4041648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Личный логин. Каждый заказчик видит исключительно свои сайты.</a:t>
            </a:r>
            <a:endParaRPr lang="en-US" sz="1250" dirty="0"/>
          </a:p>
        </p:txBody>
      </p:sp>
      <p:sp>
        <p:nvSpPr>
          <p:cNvPr id="34" name="Shape 29"/>
          <p:cNvSpPr/>
          <p:nvPr/>
        </p:nvSpPr>
        <p:spPr>
          <a:xfrm>
            <a:off x="3886200" y="4800600"/>
            <a:ext cx="7589520" cy="1170432"/>
          </a:xfrm>
          <a:prstGeom prst="roundRect">
            <a:avLst>
              <a:gd name="adj" fmla="val 9375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35" name="Shape 30"/>
          <p:cNvSpPr/>
          <p:nvPr/>
        </p:nvSpPr>
        <p:spPr>
          <a:xfrm>
            <a:off x="4224528" y="5074920"/>
            <a:ext cx="621792" cy="621792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3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630" y="5249022"/>
            <a:ext cx="273588" cy="273588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5047488" y="5020056"/>
            <a:ext cx="6126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Отчёты в Telegram</a:t>
            </a:r>
            <a:endParaRPr lang="en-US" sz="1650" dirty="0"/>
          </a:p>
        </p:txBody>
      </p:sp>
      <p:sp>
        <p:nvSpPr>
          <p:cNvPr id="38" name="Text 32"/>
          <p:cNvSpPr/>
          <p:nvPr/>
        </p:nvSpPr>
        <p:spPr>
          <a:xfrm>
            <a:off x="5047488" y="5367528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Бот присылает те же данные прямо в мессенджер — по запросу в любой момент.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ВЫГЛЯДИТ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Панель аналитики — наша рабочая часть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Здесь мы ведём кампании: видим каждый канал, город и источник перехода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66928" y="2057400"/>
            <a:ext cx="7918704" cy="4206240"/>
          </a:xfrm>
          <a:prstGeom prst="roundRect">
            <a:avLst>
              <a:gd name="adj" fmla="val 2174"/>
            </a:avLst>
          </a:prstGeom>
          <a:solidFill>
            <a:srgbClr val="171528"/>
          </a:solidFill>
          <a:ln w="15240">
            <a:solidFill>
              <a:srgbClr val="8B5CF6"/>
            </a:solidFill>
            <a:prstDash val="solid"/>
          </a:ln>
          <a:effectLst>
            <a:outerShdw sx="100000" sy="100000" kx="0" ky="0" algn="bl" rotWithShape="0" blurRad="254000" dist="63500" dir="5400000">
              <a:srgbClr val="000000">
                <a:alpha val="55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76272"/>
            <a:ext cx="7680960" cy="396849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8796528" y="2157984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906" y="2301362"/>
            <a:ext cx="225308" cy="2253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454896" y="213969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Сводка за период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9454896" y="2414016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Переходы, активные счётчики, охват городов</a:t>
            </a:r>
            <a:endParaRPr lang="en-US" sz="1100" dirty="0"/>
          </a:p>
        </p:txBody>
      </p:sp>
      <p:sp>
        <p:nvSpPr>
          <p:cNvPr id="12" name="Shape 7"/>
          <p:cNvSpPr/>
          <p:nvPr/>
        </p:nvSpPr>
        <p:spPr>
          <a:xfrm>
            <a:off x="8796528" y="3218688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906" y="3362066"/>
            <a:ext cx="225308" cy="22530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54896" y="320040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География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9454896" y="3474720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каких городов приходят посетители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8796528" y="4279392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906" y="4422770"/>
            <a:ext cx="225308" cy="2253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454896" y="426110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Источники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9454896" y="4535424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Поиск, соцсети, прямые заходы, партнёры</a:t>
            </a:r>
            <a:endParaRPr lang="en-US" sz="1100" dirty="0"/>
          </a:p>
        </p:txBody>
      </p:sp>
      <p:sp>
        <p:nvSpPr>
          <p:cNvPr id="20" name="Shape 13"/>
          <p:cNvSpPr/>
          <p:nvPr/>
        </p:nvSpPr>
        <p:spPr>
          <a:xfrm>
            <a:off x="8796528" y="5340096"/>
            <a:ext cx="512064" cy="51206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9906" y="5483474"/>
            <a:ext cx="225308" cy="22530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9454896" y="532180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</a:t>
            </a:r>
            <a:endParaRPr lang="en-US" sz="1300" dirty="0"/>
          </a:p>
        </p:txBody>
      </p:sp>
      <p:sp>
        <p:nvSpPr>
          <p:cNvPr id="23" name="Text 15"/>
          <p:cNvSpPr/>
          <p:nvPr/>
        </p:nvSpPr>
        <p:spPr>
          <a:xfrm>
            <a:off x="9454896" y="5596128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или спад виден по дням, а не в конце месяца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ВИДИТ ЗАКАЗЧИК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Кабинет и бот — ваша часть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Одни и те же цифры: в приложении с телефона и сообщением в Telegram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1417320" y="2103120"/>
            <a:ext cx="2286000" cy="4160520"/>
          </a:xfrm>
          <a:prstGeom prst="roundRect">
            <a:avLst>
              <a:gd name="adj" fmla="val 7200"/>
            </a:avLst>
          </a:prstGeom>
          <a:solidFill>
            <a:srgbClr val="171528"/>
          </a:solidFill>
          <a:ln w="15240">
            <a:solidFill>
              <a:srgbClr val="8B5CF6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50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472" y="2176272"/>
            <a:ext cx="2139696" cy="40142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635508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Личный кабинет /app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4160520" y="2103120"/>
            <a:ext cx="2286000" cy="4160520"/>
          </a:xfrm>
          <a:prstGeom prst="roundRect">
            <a:avLst>
              <a:gd name="adj" fmla="val 7200"/>
            </a:avLst>
          </a:prstGeom>
          <a:solidFill>
            <a:srgbClr val="171528"/>
          </a:solidFill>
          <a:ln w="15240">
            <a:solidFill>
              <a:srgbClr val="22E6FF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50000"/>
              </a:srgbClr>
            </a:outerShdw>
          </a:effectLst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672" y="2176272"/>
            <a:ext cx="2139696" cy="401421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977640" y="635508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в Telegram</a:t>
            </a:r>
            <a:endParaRPr lang="en-US" sz="1200" dirty="0"/>
          </a:p>
        </p:txBody>
      </p:sp>
      <p:sp>
        <p:nvSpPr>
          <p:cNvPr id="12" name="Shape 7"/>
          <p:cNvSpPr/>
          <p:nvPr/>
        </p:nvSpPr>
        <p:spPr>
          <a:xfrm>
            <a:off x="6858000" y="2148840"/>
            <a:ext cx="461772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7150608" y="2350008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4227" y="2503627"/>
            <a:ext cx="241402" cy="24140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900416" y="230428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Заходите когда удобно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7900416" y="2606040"/>
            <a:ext cx="34290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нужно ждать отчёта и созваниваться — цифры доступны круглосуточно.</a:t>
            </a:r>
            <a:endParaRPr lang="en-US" sz="1100" dirty="0"/>
          </a:p>
        </p:txBody>
      </p:sp>
      <p:sp>
        <p:nvSpPr>
          <p:cNvPr id="17" name="Shape 11"/>
          <p:cNvSpPr/>
          <p:nvPr/>
        </p:nvSpPr>
        <p:spPr>
          <a:xfrm>
            <a:off x="6858000" y="3246120"/>
            <a:ext cx="461772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8" name="Shape 12"/>
          <p:cNvSpPr/>
          <p:nvPr/>
        </p:nvSpPr>
        <p:spPr>
          <a:xfrm>
            <a:off x="7150608" y="3447288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4227" y="3600907"/>
            <a:ext cx="241402" cy="24140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900416" y="340156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Отчёт одним сообщением</a:t>
            </a:r>
            <a:endParaRPr lang="en-US" sz="1450" dirty="0"/>
          </a:p>
        </p:txBody>
      </p:sp>
      <p:sp>
        <p:nvSpPr>
          <p:cNvPr id="21" name="Text 14"/>
          <p:cNvSpPr/>
          <p:nvPr/>
        </p:nvSpPr>
        <p:spPr>
          <a:xfrm>
            <a:off x="7900416" y="3703320"/>
            <a:ext cx="34290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Бот пришлёт сводку в мессенджер по запросу, в любой момент.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6858000" y="4343400"/>
            <a:ext cx="461772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3" name="Shape 16"/>
          <p:cNvSpPr/>
          <p:nvPr/>
        </p:nvSpPr>
        <p:spPr>
          <a:xfrm>
            <a:off x="7150608" y="4544568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227" y="4698187"/>
            <a:ext cx="241402" cy="24140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900416" y="449884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Видите только своё</a:t>
            </a:r>
            <a:endParaRPr lang="en-US" sz="1450" dirty="0"/>
          </a:p>
        </p:txBody>
      </p:sp>
      <p:sp>
        <p:nvSpPr>
          <p:cNvPr id="26" name="Text 18"/>
          <p:cNvSpPr/>
          <p:nvPr/>
        </p:nvSpPr>
        <p:spPr>
          <a:xfrm>
            <a:off x="7900416" y="4800600"/>
            <a:ext cx="34290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Личный доступ: каждый заказчик работает исключительно со своими сайтами.</a:t>
            </a:r>
            <a:endParaRPr lang="en-US" sz="1100" dirty="0"/>
          </a:p>
        </p:txBody>
      </p:sp>
      <p:sp>
        <p:nvSpPr>
          <p:cNvPr id="27" name="Shape 19"/>
          <p:cNvSpPr/>
          <p:nvPr/>
        </p:nvSpPr>
        <p:spPr>
          <a:xfrm>
            <a:off x="6858000" y="5440680"/>
            <a:ext cx="4617720" cy="960120"/>
          </a:xfrm>
          <a:prstGeom prst="roundRect">
            <a:avLst>
              <a:gd name="adj" fmla="val 11429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8" name="Shape 20"/>
          <p:cNvSpPr/>
          <p:nvPr/>
        </p:nvSpPr>
        <p:spPr>
          <a:xfrm>
            <a:off x="7150608" y="5641848"/>
            <a:ext cx="548640" cy="548640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4227" y="5795467"/>
            <a:ext cx="241402" cy="241402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7900416" y="559612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Данные совпадают</a:t>
            </a:r>
            <a:endParaRPr lang="en-US" sz="1450" dirty="0"/>
          </a:p>
        </p:txBody>
      </p:sp>
      <p:sp>
        <p:nvSpPr>
          <p:cNvPr id="31" name="Text 22"/>
          <p:cNvSpPr/>
          <p:nvPr/>
        </p:nvSpPr>
        <p:spPr>
          <a:xfrm>
            <a:off x="7900416" y="5897880"/>
            <a:ext cx="34290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те же цифры, что и в нашей панели — без пересчёта и правок.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ВНУТРИ КАБИНЕТА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Пять разделов — пять зон роста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сгруппированы так, как принимаются решения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85800" y="2194560"/>
            <a:ext cx="3529584" cy="1755648"/>
          </a:xfrm>
          <a:prstGeom prst="roundRect">
            <a:avLst>
              <a:gd name="adj" fmla="val 625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033272" y="2542032"/>
            <a:ext cx="603504" cy="60350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253" y="2711013"/>
            <a:ext cx="265542" cy="26554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2523744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2E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Счётчики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1033272" y="3163824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переходы по каналам, города, источники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98264" y="2194560"/>
            <a:ext cx="3529584" cy="1755648"/>
          </a:xfrm>
          <a:prstGeom prst="roundRect">
            <a:avLst>
              <a:gd name="adj" fmla="val 625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745736" y="2542032"/>
            <a:ext cx="603504" cy="60350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717" y="2711013"/>
            <a:ext cx="265542" cy="26554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95544" y="2523744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Реклама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4745736" y="3163824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Отдача от каждого рекламного размещения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110728" y="2194560"/>
            <a:ext cx="3529584" cy="1755648"/>
          </a:xfrm>
          <a:prstGeom prst="roundRect">
            <a:avLst>
              <a:gd name="adj" fmla="val 625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458200" y="2542032"/>
            <a:ext cx="603504" cy="60350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181" y="2711013"/>
            <a:ext cx="265542" cy="26554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208008" y="2523744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3D9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Контент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8458200" y="3163824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читают, где теряется интерес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685800" y="4133088"/>
            <a:ext cx="3529584" cy="1755648"/>
          </a:xfrm>
          <a:prstGeom prst="roundRect">
            <a:avLst>
              <a:gd name="adj" fmla="val 625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1033272" y="4480560"/>
            <a:ext cx="603504" cy="60350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253" y="4649541"/>
            <a:ext cx="265542" cy="26554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783080" y="4462272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2E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Продажа</a:t>
            </a:r>
            <a:endParaRPr lang="en-US" sz="1700" dirty="0"/>
          </a:p>
        </p:txBody>
      </p:sp>
      <p:sp>
        <p:nvSpPr>
          <p:cNvPr id="25" name="Text 18"/>
          <p:cNvSpPr/>
          <p:nvPr/>
        </p:nvSpPr>
        <p:spPr>
          <a:xfrm>
            <a:off x="1033272" y="5102352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Путь от первого касания до заявки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398264" y="4133088"/>
            <a:ext cx="3529584" cy="1755648"/>
          </a:xfrm>
          <a:prstGeom prst="roundRect">
            <a:avLst>
              <a:gd name="adj" fmla="val 625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745736" y="4480560"/>
            <a:ext cx="603504" cy="60350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4717" y="4649541"/>
            <a:ext cx="265542" cy="265542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495544" y="4462272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B5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Лояльность</a:t>
            </a:r>
            <a:endParaRPr lang="en-US" sz="1700" dirty="0"/>
          </a:p>
        </p:txBody>
      </p:sp>
      <p:sp>
        <p:nvSpPr>
          <p:cNvPr id="30" name="Text 22"/>
          <p:cNvSpPr/>
          <p:nvPr/>
        </p:nvSpPr>
        <p:spPr>
          <a:xfrm>
            <a:off x="4745736" y="5102352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Возвраты и повторные обращения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8110728" y="4133088"/>
            <a:ext cx="3529584" cy="1755648"/>
          </a:xfrm>
          <a:prstGeom prst="roundRect">
            <a:avLst>
              <a:gd name="adj" fmla="val 6250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8458200" y="4480560"/>
            <a:ext cx="603504" cy="603504"/>
          </a:xfrm>
          <a:prstGeom prst="ellipse">
            <a:avLst/>
          </a:prstGeom>
          <a:solidFill>
            <a:srgbClr val="171528"/>
          </a:solidFill>
          <a:ln w="12700">
            <a:solidFill>
              <a:srgbClr val="2A2740"/>
            </a:solidFill>
            <a:prstDash val="solid"/>
          </a:ln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7181" y="4649541"/>
            <a:ext cx="265542" cy="265542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208008" y="4462272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3D9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Аналитик AI</a:t>
            </a:r>
            <a:endParaRPr lang="en-US" sz="1700" dirty="0"/>
          </a:p>
        </p:txBody>
      </p:sp>
      <p:sp>
        <p:nvSpPr>
          <p:cNvPr id="35" name="Text 26"/>
          <p:cNvSpPr/>
          <p:nvPr/>
        </p:nvSpPr>
        <p:spPr>
          <a:xfrm>
            <a:off x="8458200" y="5102352"/>
            <a:ext cx="2880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Помощник, объясняющий цифры простым языком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403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РЕПУТАЦИЯ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8580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Видим, что о вас пишут в сети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85800" y="1426464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Платформа сама находит упоминания компании и оценивает их тон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85800" y="2148840"/>
            <a:ext cx="5303520" cy="3611880"/>
          </a:xfrm>
          <a:prstGeom prst="roundRect">
            <a:avLst>
              <a:gd name="adj" fmla="val 3038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024128" y="2395728"/>
            <a:ext cx="4572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Источники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1024128" y="2962656"/>
            <a:ext cx="137160" cy="137160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880360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Новостные агрегаторы и СМИ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1024128" y="3529584"/>
            <a:ext cx="137160" cy="137160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447288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Социальные сети и сообщества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1024128" y="4096512"/>
            <a:ext cx="137160" cy="137160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325880" y="4014216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Форумы и площадки отзывов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1024128" y="4663440"/>
            <a:ext cx="137160" cy="137160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325880" y="4581144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C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Поисковая выдача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24128" y="5175504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i="1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Проверка выполняется регулярно — новые упоминания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i="1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теряются в потоке.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6309360" y="2148840"/>
            <a:ext cx="5166360" cy="1115568"/>
          </a:xfrm>
          <a:prstGeom prst="roundRect">
            <a:avLst>
              <a:gd name="adj" fmla="val 9836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629400" y="2560320"/>
            <a:ext cx="274320" cy="274320"/>
          </a:xfrm>
          <a:prstGeom prst="ellipse">
            <a:avLst/>
          </a:prstGeom>
          <a:solidFill>
            <a:srgbClr val="22E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086600" y="236829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Позитив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7086600" y="2715768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благодарности и рекомендации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6309360" y="3429000"/>
            <a:ext cx="5166360" cy="1115568"/>
          </a:xfrm>
          <a:prstGeom prst="roundRect">
            <a:avLst>
              <a:gd name="adj" fmla="val 9836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6629400" y="3840480"/>
            <a:ext cx="274320" cy="27432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086600" y="364845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Нейтрал</a:t>
            </a:r>
            <a:endParaRPr lang="en-US" sz="1650" dirty="0"/>
          </a:p>
        </p:txBody>
      </p:sp>
      <p:sp>
        <p:nvSpPr>
          <p:cNvPr id="24" name="Text 21"/>
          <p:cNvSpPr/>
          <p:nvPr/>
        </p:nvSpPr>
        <p:spPr>
          <a:xfrm>
            <a:off x="7086600" y="3995928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новости и упоминания вскользь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6309360" y="4709160"/>
            <a:ext cx="5166360" cy="1115568"/>
          </a:xfrm>
          <a:prstGeom prst="roundRect">
            <a:avLst>
              <a:gd name="adj" fmla="val 9836"/>
            </a:avLst>
          </a:prstGeom>
          <a:solidFill>
            <a:srgbClr val="11101C"/>
          </a:solidFill>
          <a:ln w="12700">
            <a:solidFill>
              <a:srgbClr val="2A2740"/>
            </a:solidFill>
            <a:prstDash val="solid"/>
          </a:ln>
          <a:effectLst>
            <a:outerShdw sx="100000" sy="100000" kx="0" ky="0" algn="bl" rotWithShape="0" blurRad="177800" dist="38100" dir="5400000">
              <a:srgbClr val="000000">
                <a:alpha val="45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629400" y="5120640"/>
            <a:ext cx="274320" cy="274320"/>
          </a:xfrm>
          <a:prstGeom prst="ellipse">
            <a:avLst/>
          </a:prstGeom>
          <a:solidFill>
            <a:srgbClr val="FF3D9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086600" y="492861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Негатив</a:t>
            </a:r>
            <a:endParaRPr lang="en-US" sz="1650" dirty="0"/>
          </a:p>
        </p:txBody>
      </p:sp>
      <p:sp>
        <p:nvSpPr>
          <p:cNvPr id="28" name="Text 25"/>
          <p:cNvSpPr/>
          <p:nvPr/>
        </p:nvSpPr>
        <p:spPr>
          <a:xfrm>
            <a:off x="7086600" y="5276088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9A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жалобы — видно сразу, реагируем быстро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2026-08-19T08:43:38Z</dcterms:created>
  <dcterms:modified xsi:type="dcterms:W3CDTF">2026-08-19T08:43:38Z</dcterms:modified>
</cp:coreProperties>
</file>